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426" r:id="rId2"/>
    <p:sldId id="493" r:id="rId3"/>
    <p:sldId id="496" r:id="rId4"/>
    <p:sldId id="497" r:id="rId5"/>
    <p:sldId id="512" r:id="rId6"/>
    <p:sldId id="514" r:id="rId7"/>
    <p:sldId id="501" r:id="rId8"/>
    <p:sldId id="513" r:id="rId9"/>
    <p:sldId id="502" r:id="rId10"/>
    <p:sldId id="504" r:id="rId11"/>
    <p:sldId id="505" r:id="rId12"/>
    <p:sldId id="506" r:id="rId13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4FE013F-9C4C-4BA0-8354-242369861459}">
          <p14:sldIdLst>
            <p14:sldId id="426"/>
            <p14:sldId id="493"/>
            <p14:sldId id="496"/>
            <p14:sldId id="497"/>
            <p14:sldId id="512"/>
            <p14:sldId id="514"/>
            <p14:sldId id="501"/>
            <p14:sldId id="513"/>
            <p14:sldId id="502"/>
            <p14:sldId id="504"/>
            <p14:sldId id="505"/>
            <p14:sldId id="50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8AC1"/>
    <a:srgbClr val="000000"/>
    <a:srgbClr val="182079"/>
    <a:srgbClr val="99FFCC"/>
    <a:srgbClr val="66FFFF"/>
    <a:srgbClr val="99CCFF"/>
    <a:srgbClr val="FFFFCC"/>
    <a:srgbClr val="CCFF66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5" autoAdjust="0"/>
    <p:restoredTop sz="87227" autoAdjust="0"/>
  </p:normalViewPr>
  <p:slideViewPr>
    <p:cSldViewPr snapToGrid="0">
      <p:cViewPr varScale="1">
        <p:scale>
          <a:sx n="101" d="100"/>
          <a:sy n="101" d="100"/>
        </p:scale>
        <p:origin x="1020" y="114"/>
      </p:cViewPr>
      <p:guideLst>
        <p:guide orient="horz" pos="2115"/>
        <p:guide pos="3840"/>
      </p:guideLst>
    </p:cSldViewPr>
  </p:slideViewPr>
  <p:outlineViewPr>
    <p:cViewPr>
      <p:scale>
        <a:sx n="33" d="100"/>
        <a:sy n="33" d="100"/>
      </p:scale>
      <p:origin x="0" y="-586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47" cy="498408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826" y="0"/>
            <a:ext cx="2946246" cy="498408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>
              <a:defRPr sz="1200"/>
            </a:lvl1pPr>
          </a:lstStyle>
          <a:p>
            <a:fld id="{3485CFAF-63A1-41B8-8FCD-299559A5E0B2}" type="datetimeFigureOut">
              <a:rPr lang="ru-RU" smtClean="0"/>
              <a:pPr/>
              <a:t>11.06.2019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17" tIns="46058" rIns="92117" bIns="46058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288" y="4778009"/>
            <a:ext cx="5439101" cy="3908988"/>
          </a:xfrm>
          <a:prstGeom prst="rect">
            <a:avLst/>
          </a:prstGeom>
        </p:spPr>
        <p:txBody>
          <a:bodyPr vert="horz" lIns="92117" tIns="46058" rIns="92117" bIns="4605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817"/>
            <a:ext cx="2946247" cy="498408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826" y="9429817"/>
            <a:ext cx="2946246" cy="498408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>
              <a:defRPr sz="1200"/>
            </a:lvl1pPr>
          </a:lstStyle>
          <a:p>
            <a:fld id="{382AF149-99EA-43FC-AAEE-6FDAAA079B2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9195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AF149-99EA-43FC-AAEE-6FDAAA079B29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13897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AF149-99EA-43FC-AAEE-6FDAAA079B29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35541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AF149-99EA-43FC-AAEE-6FDAAA079B29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8488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AF149-99EA-43FC-AAEE-6FDAAA079B29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3057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AF149-99EA-43FC-AAEE-6FDAAA079B29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3913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AF149-99EA-43FC-AAEE-6FDAAA079B29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9267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AF149-99EA-43FC-AAEE-6FDAAA079B29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5678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AF149-99EA-43FC-AAEE-6FDAAA079B29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1602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AF149-99EA-43FC-AAEE-6FDAAA079B29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9903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AF149-99EA-43FC-AAEE-6FDAAA079B29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40152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AF149-99EA-43FC-AAEE-6FDAAA079B29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1916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ABF7-751C-40AE-99FD-4C49E0657D02}" type="datetime1">
              <a:rPr lang="ru-RU" smtClean="0"/>
              <a:t>11.06.2019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34F2B-487E-4D26-9230-209153E2031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7679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111EF-D412-45AF-BB2A-EC1A27F3BE24}" type="datetime1">
              <a:rPr lang="ru-RU" smtClean="0"/>
              <a:t>11.06.2019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34F2B-487E-4D26-9230-209153E2031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7111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E6C22-B318-4F5F-BCAA-84DE9267B60A}" type="datetime1">
              <a:rPr lang="ru-RU" smtClean="0"/>
              <a:t>11.06.2019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34F2B-487E-4D26-9230-209153E2031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9870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F9906-331A-42A0-BC57-ED11B934A9F9}" type="datetime1">
              <a:rPr lang="ru-RU" smtClean="0"/>
              <a:t>11.06.2019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34F2B-487E-4D26-9230-209153E2031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3878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11A46-A648-4B6D-8A0E-B802DEE448A7}" type="datetime1">
              <a:rPr lang="ru-RU" smtClean="0"/>
              <a:t>11.06.2019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34F2B-487E-4D26-9230-209153E2031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0282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18D5F-ACC4-40C3-B83E-0EE4287E11E9}" type="datetime1">
              <a:rPr lang="ru-RU" smtClean="0"/>
              <a:t>11.06.2019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34F2B-487E-4D26-9230-209153E2031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1687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C72CB-F62E-4BAA-AD9B-95BFBCAEBAD0}" type="datetime1">
              <a:rPr lang="ru-RU" smtClean="0"/>
              <a:t>11.06.2019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34F2B-487E-4D26-9230-209153E2031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2510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D6E52-7D81-464C-9870-CB14001400BD}" type="datetime1">
              <a:rPr lang="ru-RU" smtClean="0"/>
              <a:t>11.06.2019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34F2B-487E-4D26-9230-209153E2031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4592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B967C-990A-4186-815C-78CDF4E898CE}" type="datetime1">
              <a:rPr lang="ru-RU" smtClean="0"/>
              <a:t>11.06.2019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34F2B-487E-4D26-9230-209153E2031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9820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91C5D-B55F-49D9-951E-3E096703754B}" type="datetime1">
              <a:rPr lang="ru-RU" smtClean="0"/>
              <a:t>11.06.2019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34F2B-487E-4D26-9230-209153E2031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2504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20444-B533-4A8E-83F9-68E583D7F57D}" type="datetime1">
              <a:rPr lang="ru-RU" smtClean="0"/>
              <a:t>11.06.2019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34F2B-487E-4D26-9230-209153E2031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3133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647F4-2EEC-4786-9D74-4C5C3AA7C579}" type="datetime1">
              <a:rPr lang="ru-RU" smtClean="0"/>
              <a:t>11.06.2019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34F2B-487E-4D26-9230-209153E2031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3128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2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929352" y="0"/>
            <a:ext cx="7262648" cy="6858000"/>
          </a:xfrm>
          <a:prstGeom prst="rect">
            <a:avLst/>
          </a:prstGeom>
          <a:solidFill>
            <a:srgbClr val="008A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34F2B-487E-4D26-9230-209153E20316}" type="slidenum">
              <a:rPr lang="ru-RU" smtClean="0"/>
              <a:pPr/>
              <a:t>1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1930400" y="2204922"/>
            <a:ext cx="8826499" cy="2915146"/>
            <a:chOff x="1510661" y="2216261"/>
            <a:chExt cx="8238233" cy="2915146"/>
          </a:xfrm>
        </p:grpSpPr>
        <p:sp>
          <p:nvSpPr>
            <p:cNvPr id="15" name="Заголовок 1"/>
            <p:cNvSpPr txBox="1">
              <a:spLocks/>
            </p:cNvSpPr>
            <p:nvPr/>
          </p:nvSpPr>
          <p:spPr>
            <a:xfrm>
              <a:off x="4595551" y="2557788"/>
              <a:ext cx="5153343" cy="2573619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ru-RU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ОБЩЕСТВЕННОЕ ОБЪЕДИНЕНИЕ </a:t>
              </a:r>
            </a:p>
            <a:p>
              <a:pPr>
                <a:lnSpc>
                  <a:spcPct val="100000"/>
                </a:lnSpc>
              </a:pPr>
              <a:r>
                <a:rPr lang="ru-RU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«КАЗАХСТАНСКИЙ ОТРАСЛЕВОЙ </a:t>
              </a:r>
              <a:endPara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ru-RU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ПРОФЕССИОНАЛЬНЫЙ СОЮЗ</a:t>
              </a:r>
            </a:p>
            <a:p>
              <a:pPr>
                <a:lnSpc>
                  <a:spcPct val="100000"/>
                </a:lnSpc>
              </a:pPr>
              <a:r>
                <a:rPr lang="ru-RU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НЕФТЕГАЗОВОГО КОМПЛЕКСА»</a:t>
              </a:r>
              <a:endPara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0661" y="2216261"/>
              <a:ext cx="2501370" cy="24481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886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5676"/>
    </mc:Choice>
    <mc:Fallback xmlns="">
      <p:transition advTm="2567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344" y="136731"/>
            <a:ext cx="1089106" cy="101619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52476" y="367046"/>
            <a:ext cx="99440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 smtClean="0">
                <a:solidFill>
                  <a:srgbClr val="008AC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ИЗУЧЕНИЕ </a:t>
            </a:r>
            <a:r>
              <a:rPr lang="ru-RU" altLang="ru-RU" sz="2400" b="1" dirty="0">
                <a:solidFill>
                  <a:srgbClr val="008AC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ЗАРУБЕЖНОГО ОПЫТА</a:t>
            </a:r>
            <a:endParaRPr lang="ru-RU" sz="2400" b="1" dirty="0">
              <a:solidFill>
                <a:srgbClr val="008AC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endParaRPr lang="ru-RU" sz="2400" b="1" dirty="0">
              <a:solidFill>
                <a:srgbClr val="008AC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endParaRPr lang="ru-RU" sz="2400" b="1" dirty="0">
              <a:solidFill>
                <a:srgbClr val="008AC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7862" y="399394"/>
            <a:ext cx="84083" cy="406422"/>
          </a:xfrm>
          <a:prstGeom prst="rect">
            <a:avLst/>
          </a:prstGeom>
          <a:solidFill>
            <a:srgbClr val="008A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85851" y="1614448"/>
            <a:ext cx="10520857" cy="2209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dirty="0">
                <a:solidFill>
                  <a:srgbClr val="00206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И</a:t>
            </a:r>
            <a:r>
              <a:rPr lang="ru-RU" altLang="ru-RU" dirty="0" smtClean="0">
                <a:solidFill>
                  <a:srgbClr val="00206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зучение опыта работы профсоюзов Израиля по ведению коллективных переговоров и  обучению профсоюзного актива (2015г.).</a:t>
            </a:r>
          </a:p>
          <a:p>
            <a:pPr marL="285750" indent="-285750" algn="just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dirty="0">
                <a:solidFill>
                  <a:srgbClr val="00206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И</a:t>
            </a:r>
            <a:r>
              <a:rPr lang="ru-RU" altLang="ru-RU" dirty="0" smtClean="0">
                <a:solidFill>
                  <a:srgbClr val="00206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зучение опыта работы профсоюзов Германии по развитию системы социального партнерства, взаимодействию с Производственными советами предприятий (2016г.).</a:t>
            </a:r>
          </a:p>
          <a:p>
            <a:pPr marL="285750" indent="-285750" algn="just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И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зучение опыта работы Всекитайской федерации профсоюзов, </a:t>
            </a:r>
            <a:r>
              <a:rPr lang="ru-RU" altLang="ru-RU" dirty="0" smtClean="0">
                <a:solidFill>
                  <a:srgbClr val="00206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подписание Меморандума о  взаимодействии и сотрудничестве между Федерацией профсоюзов РК и Всекитайской федерации    профсоюзов (2017г.). 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28" y="3986068"/>
            <a:ext cx="1888775" cy="1381153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408" y="3986068"/>
            <a:ext cx="1872977" cy="139661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358718" y="3991893"/>
            <a:ext cx="2275661" cy="13907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13" y="3991893"/>
            <a:ext cx="2144064" cy="13907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459" y="3991893"/>
            <a:ext cx="2296463" cy="137532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449" y="5510558"/>
            <a:ext cx="2008805" cy="1226571"/>
          </a:xfrm>
          <a:prstGeom prst="rect">
            <a:avLst/>
          </a:prstGeom>
          <a:ln>
            <a:noFill/>
          </a:ln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12" y="5510558"/>
            <a:ext cx="1934514" cy="1226571"/>
          </a:xfrm>
          <a:prstGeom prst="rect">
            <a:avLst/>
          </a:prstGeom>
          <a:ln>
            <a:noFill/>
          </a:ln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613" y="5528877"/>
            <a:ext cx="1895563" cy="122657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085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5676"/>
    </mc:Choice>
    <mc:Fallback xmlns="">
      <p:transition advTm="25676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344" y="136731"/>
            <a:ext cx="1089106" cy="101619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52476" y="367046"/>
            <a:ext cx="95640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 smtClean="0">
                <a:solidFill>
                  <a:srgbClr val="008AC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АКТУАЛЬНЫЕ </a:t>
            </a:r>
            <a:r>
              <a:rPr lang="ru-RU" altLang="ru-RU" sz="2400" b="1" dirty="0">
                <a:solidFill>
                  <a:srgbClr val="008AC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ПРОБЛЕМЫ И ЗАДАЧИ ПРОФСОЮЗОВ</a:t>
            </a:r>
          </a:p>
          <a:p>
            <a:r>
              <a:rPr lang="ru-RU" sz="2400" b="1" dirty="0">
                <a:solidFill>
                  <a:srgbClr val="008AC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lang="ru-RU" sz="2400" b="1" dirty="0">
                <a:solidFill>
                  <a:srgbClr val="008AC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lang="ru-RU" sz="2400" b="1" dirty="0">
              <a:solidFill>
                <a:srgbClr val="008AC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7862" y="399394"/>
            <a:ext cx="84083" cy="406422"/>
          </a:xfrm>
          <a:prstGeom prst="rect">
            <a:avLst/>
          </a:prstGeom>
          <a:solidFill>
            <a:srgbClr val="008A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67862" y="1427528"/>
            <a:ext cx="1081514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ctr"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kk-KZ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Недостаточное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механизмов предупреждения и профилактики социально-трудовых споров и конфликтов, неэффективный менеджмент, низкая правовая ответственность за провоцирование социально-трудового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конфликта. </a:t>
            </a:r>
          </a:p>
          <a:p>
            <a:pPr marL="457200" indent="-457200" fontAlgn="ctr"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работодателями различных способов ухода от надлежащего оформления возникших трудовых отношений, сокрытие полученной прибыли от своих работников, игнорирование роли трудовых коллективов в управлении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предприятием.</a:t>
            </a:r>
          </a:p>
          <a:p>
            <a:pPr marL="457200" indent="-457200" fontAlgn="ctr"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Отсутствие надлежащего взаимодействия КАЗМУНАЙГАЗПРОФ с трехсторонними региональными комиссиями по социальному партнерству и трудовым отношениям и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местными </a:t>
            </a:r>
            <a:r>
              <a:rPr lang="ru-RU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исполнительными органами.</a:t>
            </a:r>
            <a:endParaRPr lang="ru-RU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fontAlgn="ctr"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Постоянное противоречие интересов работников и работодателя при принятии локальных нормативно-правовых актов вследствие отсутствия гласности и диалога участников социального партнерства, разного понимания требований нового Трудового кодекса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РК.</a:t>
            </a:r>
          </a:p>
          <a:p>
            <a:pPr marL="457200" indent="-457200" fontAlgn="ctr"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Необходимость  дальнейшего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совершенствования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механизмов  общественного   контроля за  соблюдением  трудового  законодательства  на  условиях  и  в  порядке,  закрепленных  в  соглашениях и коллективных договорах в соответствии с новым Трудовым кодексом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РК.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97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5676"/>
    </mc:Choice>
    <mc:Fallback xmlns="">
      <p:transition advTm="25676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209800" y="3728235"/>
            <a:ext cx="7773171" cy="826899"/>
            <a:chOff x="1865759" y="3230407"/>
            <a:chExt cx="7773171" cy="826899"/>
          </a:xfrm>
        </p:grpSpPr>
        <p:sp>
          <p:nvSpPr>
            <p:cNvPr id="6" name="Прямоугольник с двумя скругленными противолежащими углами 5"/>
            <p:cNvSpPr/>
            <p:nvPr/>
          </p:nvSpPr>
          <p:spPr>
            <a:xfrm>
              <a:off x="1944803" y="3230407"/>
              <a:ext cx="7614312" cy="826899"/>
            </a:xfrm>
            <a:prstGeom prst="round2DiagRect">
              <a:avLst>
                <a:gd name="adj1" fmla="val 16667"/>
                <a:gd name="adj2" fmla="val 50000"/>
              </a:avLst>
            </a:prstGeom>
            <a:solidFill>
              <a:srgbClr val="008A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865759" y="3315313"/>
              <a:ext cx="777317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altLang="ru-RU" sz="3600" b="1" cap="all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Благодарю </a:t>
              </a:r>
              <a:r>
                <a:rPr lang="ru-RU" altLang="ru-RU" sz="3600" b="1" cap="all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 ВНИМАНИЕ! </a:t>
              </a:r>
              <a:endParaRPr lang="en-US" altLang="ru-RU" sz="36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928" y="1033908"/>
            <a:ext cx="2748145" cy="256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51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5676"/>
    </mc:Choice>
    <mc:Fallback xmlns="">
      <p:transition advTm="25676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с двумя усеченными противолежащими углами 13"/>
          <p:cNvSpPr/>
          <p:nvPr/>
        </p:nvSpPr>
        <p:spPr>
          <a:xfrm>
            <a:off x="2676468" y="2616045"/>
            <a:ext cx="8963941" cy="173453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008A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344" y="136731"/>
            <a:ext cx="1089106" cy="101619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52476" y="367046"/>
            <a:ext cx="95640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8AC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СТАНОВЛЕНИЕ КАЗМУНАЙГАЗПРОФ</a:t>
            </a:r>
            <a:endParaRPr lang="ru-RU" sz="2400" b="1" dirty="0">
              <a:solidFill>
                <a:srgbClr val="008AC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7862" y="399394"/>
            <a:ext cx="84083" cy="406422"/>
          </a:xfrm>
          <a:prstGeom prst="rect">
            <a:avLst/>
          </a:prstGeom>
          <a:solidFill>
            <a:srgbClr val="008A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061612" y="2777017"/>
            <a:ext cx="821944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УЧАСТНИК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СОЦИАЛЬНОГО ПАРТНЕРСТВА В НЕФТЕГАЗОВОЙ ОТРАСЛИ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ЧЛЕНСКАЯ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ОРГАНИЗАЦИЯ ФЕДЕРАЦИИ ПРОФСОЮЗОВ РЕСПУБЛИКИ КАЗАХСТАН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ЧЛЕН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ОТРАСЛЕВОЙ ТРЕХСТОРОННЕЙ КОМИССИИ ПО СОЦИАЛЬНОМУ ПАРТНЕРСТВУ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ЧЛЕН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СОВЕТА ПО РАЗВИТИЮ СОЦИАЛЬНОГО ПАРТНЕРСТВА И 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УРЕГУЛИРОВАНИЮ</a:t>
            </a:r>
            <a:b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ТРУДОВЫХ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СПОРОВ И КОНФЛИКТОВ 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АО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НК «КАЗМУНАЙГАЗ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»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29832" y="1182958"/>
            <a:ext cx="94526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>
                <a:solidFill>
                  <a:srgbClr val="008A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СИСТЕМЕ НАЦИОНАЛЬНОЙ КОМПАНИИ «КАЗМУНАЙГАЗ»</a:t>
            </a:r>
          </a:p>
          <a:p>
            <a:r>
              <a:rPr lang="ru-RU" b="1" cap="all" dirty="0" smtClean="0">
                <a:solidFill>
                  <a:srgbClr val="008A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СОЗДАНО ОБЩЕСТВЕННОЕ </a:t>
            </a:r>
            <a:r>
              <a:rPr lang="ru-RU" b="1" cap="all" dirty="0">
                <a:solidFill>
                  <a:srgbClr val="008A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ОБЪЕДИНЕНИЕ </a:t>
            </a:r>
            <a:r>
              <a:rPr lang="ru-RU" b="1" cap="all" dirty="0" smtClean="0">
                <a:solidFill>
                  <a:srgbClr val="008A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cap="all" dirty="0" smtClean="0">
                <a:solidFill>
                  <a:srgbClr val="008AC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b="1" cap="all" dirty="0">
                <a:latin typeface="Arial" panose="020B0604020202020204" pitchFamily="34" charset="0"/>
                <a:cs typeface="Arial" panose="020B0604020202020204" pitchFamily="34" charset="0"/>
              </a:rPr>
              <a:t>КАЗАХСТАНСКИЙ </a:t>
            </a:r>
            <a:r>
              <a:rPr lang="ru-RU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ОТРАСЛЕВОЙ ПРОФЕССИОНАЛЬНЫЙ СОЮЗ</a:t>
            </a:r>
          </a:p>
          <a:p>
            <a:r>
              <a:rPr lang="ru-RU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НЕФТЕГАЗОВОГО КОМПЛЕКСА» (КАЗМУНАЙГАЗПРОФ)</a:t>
            </a:r>
            <a:endParaRPr lang="ru-RU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67861" y="997076"/>
            <a:ext cx="216037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cap="all" dirty="0" smtClean="0">
                <a:solidFill>
                  <a:srgbClr val="008A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  <a:endParaRPr lang="ru-RU" sz="66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7862" y="2023243"/>
            <a:ext cx="21603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30 ОКТЯБРЯ</a:t>
            </a:r>
            <a:endParaRPr lang="ru-RU" sz="24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52769" y="4657633"/>
            <a:ext cx="11287640" cy="1184955"/>
            <a:chOff x="593810" y="4822367"/>
            <a:chExt cx="11287640" cy="1184955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810" y="4822368"/>
              <a:ext cx="1535932" cy="116404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762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0283" y="4823704"/>
              <a:ext cx="1796706" cy="116270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762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6731" y="4822367"/>
              <a:ext cx="1887683" cy="116404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762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3386" y="4822367"/>
              <a:ext cx="1786245" cy="117504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762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8603" y="4822368"/>
              <a:ext cx="1702847" cy="118495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762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22" name="Прямоугольник 21"/>
          <p:cNvSpPr/>
          <p:nvPr/>
        </p:nvSpPr>
        <p:spPr>
          <a:xfrm>
            <a:off x="319903" y="6238043"/>
            <a:ext cx="11088000" cy="36000"/>
          </a:xfrm>
          <a:prstGeom prst="rect">
            <a:avLst/>
          </a:prstGeom>
          <a:solidFill>
            <a:srgbClr val="008A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7" name="Группа 36"/>
          <p:cNvGrpSpPr/>
          <p:nvPr/>
        </p:nvGrpSpPr>
        <p:grpSpPr>
          <a:xfrm>
            <a:off x="1425234" y="6164063"/>
            <a:ext cx="9341533" cy="180000"/>
            <a:chOff x="319903" y="6164063"/>
            <a:chExt cx="9341533" cy="180000"/>
          </a:xfrm>
        </p:grpSpPr>
        <p:sp>
          <p:nvSpPr>
            <p:cNvPr id="8" name="Овал 7"/>
            <p:cNvSpPr/>
            <p:nvPr/>
          </p:nvSpPr>
          <p:spPr>
            <a:xfrm>
              <a:off x="3340503" y="6164063"/>
              <a:ext cx="180000" cy="180000"/>
            </a:xfrm>
            <a:prstGeom prst="ellipse">
              <a:avLst/>
            </a:prstGeom>
            <a:solidFill>
              <a:srgbClr val="008A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4818927" y="6164063"/>
              <a:ext cx="180000" cy="180000"/>
            </a:xfrm>
            <a:prstGeom prst="ellipse">
              <a:avLst/>
            </a:prstGeom>
            <a:solidFill>
              <a:srgbClr val="008A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319903" y="6164063"/>
              <a:ext cx="180000" cy="180000"/>
            </a:xfrm>
            <a:prstGeom prst="ellipse">
              <a:avLst/>
            </a:prstGeom>
            <a:solidFill>
              <a:srgbClr val="008A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6344635" y="6164063"/>
              <a:ext cx="180000" cy="180000"/>
            </a:xfrm>
            <a:prstGeom prst="ellipse">
              <a:avLst/>
            </a:prstGeom>
            <a:solidFill>
              <a:srgbClr val="008A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7910614" y="6164063"/>
              <a:ext cx="180000" cy="180000"/>
            </a:xfrm>
            <a:prstGeom prst="ellipse">
              <a:avLst/>
            </a:prstGeom>
            <a:solidFill>
              <a:srgbClr val="008A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9481436" y="6164063"/>
              <a:ext cx="180000" cy="180000"/>
            </a:xfrm>
            <a:prstGeom prst="ellipse">
              <a:avLst/>
            </a:prstGeom>
            <a:solidFill>
              <a:srgbClr val="008A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1811351" y="6164063"/>
              <a:ext cx="180000" cy="180000"/>
            </a:xfrm>
            <a:prstGeom prst="ellipse">
              <a:avLst/>
            </a:prstGeom>
            <a:solidFill>
              <a:srgbClr val="008A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5" name="Прямоугольник 34"/>
          <p:cNvSpPr/>
          <p:nvPr/>
        </p:nvSpPr>
        <p:spPr>
          <a:xfrm>
            <a:off x="1223007" y="5861555"/>
            <a:ext cx="7096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cap="all" dirty="0" smtClean="0">
                <a:solidFill>
                  <a:srgbClr val="008A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  <a:endParaRPr lang="ru-RU" sz="1600" b="1" cap="all" dirty="0">
              <a:solidFill>
                <a:srgbClr val="008A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706792" y="5861555"/>
            <a:ext cx="7096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cap="all" dirty="0">
                <a:solidFill>
                  <a:srgbClr val="008A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4244817" y="5861555"/>
            <a:ext cx="7096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cap="all" dirty="0">
                <a:solidFill>
                  <a:srgbClr val="008A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5705736" y="5861555"/>
            <a:ext cx="7096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cap="all" dirty="0" smtClean="0">
                <a:solidFill>
                  <a:srgbClr val="008A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ru-RU" sz="1600" b="1" cap="all" dirty="0">
              <a:solidFill>
                <a:srgbClr val="008A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239420" y="5861555"/>
            <a:ext cx="7096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cap="all" dirty="0" smtClean="0">
                <a:solidFill>
                  <a:srgbClr val="008A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ru-RU" sz="1600" b="1" cap="all" dirty="0">
              <a:solidFill>
                <a:srgbClr val="008A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8807420" y="5861555"/>
            <a:ext cx="7096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cap="all" dirty="0" smtClean="0">
                <a:solidFill>
                  <a:srgbClr val="008A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lang="ru-RU" sz="1600" b="1" cap="all" dirty="0">
              <a:solidFill>
                <a:srgbClr val="008A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0379820" y="5861555"/>
            <a:ext cx="7096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cap="all" dirty="0" smtClean="0">
                <a:solidFill>
                  <a:srgbClr val="008A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ru-RU" sz="1600" b="1" cap="all" dirty="0">
              <a:solidFill>
                <a:srgbClr val="008A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78" y="2616045"/>
            <a:ext cx="1927711" cy="17986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269" y="4675996"/>
            <a:ext cx="1880375" cy="1123495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7460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5676"/>
    </mc:Choice>
    <mc:Fallback xmlns="">
      <p:transition advTm="25676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344" y="136731"/>
            <a:ext cx="1089106" cy="101619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52476" y="367046"/>
            <a:ext cx="95640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 smtClean="0">
                <a:solidFill>
                  <a:srgbClr val="008AC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ЧИСЛЕННОСТЬ КАЗМУНАЙГАЗПРОФ</a:t>
            </a:r>
            <a:endParaRPr lang="ru-RU" sz="2400" b="1" dirty="0">
              <a:solidFill>
                <a:srgbClr val="008AC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7862" y="399394"/>
            <a:ext cx="84083" cy="406422"/>
          </a:xfrm>
          <a:prstGeom prst="rect">
            <a:avLst/>
          </a:prstGeom>
          <a:solidFill>
            <a:srgbClr val="008A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57945" y="2610416"/>
            <a:ext cx="9498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15 746</a:t>
            </a:r>
            <a:endParaRPr lang="ru-RU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564637" y="1544298"/>
            <a:ext cx="9627616" cy="2348864"/>
            <a:chOff x="367862" y="1544298"/>
            <a:chExt cx="9627616" cy="2348864"/>
          </a:xfrm>
        </p:grpSpPr>
        <p:sp>
          <p:nvSpPr>
            <p:cNvPr id="15" name="Блок-схема: ручной ввод 14"/>
            <p:cNvSpPr/>
            <p:nvPr/>
          </p:nvSpPr>
          <p:spPr>
            <a:xfrm>
              <a:off x="410516" y="2103112"/>
              <a:ext cx="8340560" cy="1346162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13"/>
                <a:gd name="connsiteY0" fmla="*/ 7013 h 10000"/>
                <a:gd name="connsiteX1" fmla="*/ 10013 w 10013"/>
                <a:gd name="connsiteY1" fmla="*/ 0 h 10000"/>
                <a:gd name="connsiteX2" fmla="*/ 10013 w 10013"/>
                <a:gd name="connsiteY2" fmla="*/ 10000 h 10000"/>
                <a:gd name="connsiteX3" fmla="*/ 13 w 10013"/>
                <a:gd name="connsiteY3" fmla="*/ 10000 h 10000"/>
                <a:gd name="connsiteX4" fmla="*/ 0 w 10013"/>
                <a:gd name="connsiteY4" fmla="*/ 7013 h 10000"/>
                <a:gd name="connsiteX0" fmla="*/ 0 w 10013"/>
                <a:gd name="connsiteY0" fmla="*/ 7013 h 10000"/>
                <a:gd name="connsiteX1" fmla="*/ 5929 w 10013"/>
                <a:gd name="connsiteY1" fmla="*/ 574 h 10000"/>
                <a:gd name="connsiteX2" fmla="*/ 10013 w 10013"/>
                <a:gd name="connsiteY2" fmla="*/ 0 h 10000"/>
                <a:gd name="connsiteX3" fmla="*/ 10013 w 10013"/>
                <a:gd name="connsiteY3" fmla="*/ 10000 h 10000"/>
                <a:gd name="connsiteX4" fmla="*/ 13 w 10013"/>
                <a:gd name="connsiteY4" fmla="*/ 10000 h 10000"/>
                <a:gd name="connsiteX5" fmla="*/ 0 w 10013"/>
                <a:gd name="connsiteY5" fmla="*/ 7013 h 10000"/>
                <a:gd name="connsiteX0" fmla="*/ 0 w 10013"/>
                <a:gd name="connsiteY0" fmla="*/ 7013 h 10000"/>
                <a:gd name="connsiteX1" fmla="*/ 5929 w 10013"/>
                <a:gd name="connsiteY1" fmla="*/ 574 h 10000"/>
                <a:gd name="connsiteX2" fmla="*/ 10013 w 10013"/>
                <a:gd name="connsiteY2" fmla="*/ 0 h 10000"/>
                <a:gd name="connsiteX3" fmla="*/ 10013 w 10013"/>
                <a:gd name="connsiteY3" fmla="*/ 10000 h 10000"/>
                <a:gd name="connsiteX4" fmla="*/ 13 w 10013"/>
                <a:gd name="connsiteY4" fmla="*/ 10000 h 10000"/>
                <a:gd name="connsiteX5" fmla="*/ 0 w 10013"/>
                <a:gd name="connsiteY5" fmla="*/ 7013 h 10000"/>
                <a:gd name="connsiteX0" fmla="*/ 0 w 10013"/>
                <a:gd name="connsiteY0" fmla="*/ 7013 h 10000"/>
                <a:gd name="connsiteX1" fmla="*/ 1922 w 10013"/>
                <a:gd name="connsiteY1" fmla="*/ 5784 h 10000"/>
                <a:gd name="connsiteX2" fmla="*/ 5929 w 10013"/>
                <a:gd name="connsiteY2" fmla="*/ 574 h 10000"/>
                <a:gd name="connsiteX3" fmla="*/ 10013 w 10013"/>
                <a:gd name="connsiteY3" fmla="*/ 0 h 10000"/>
                <a:gd name="connsiteX4" fmla="*/ 10013 w 10013"/>
                <a:gd name="connsiteY4" fmla="*/ 10000 h 10000"/>
                <a:gd name="connsiteX5" fmla="*/ 13 w 10013"/>
                <a:gd name="connsiteY5" fmla="*/ 10000 h 10000"/>
                <a:gd name="connsiteX6" fmla="*/ 0 w 10013"/>
                <a:gd name="connsiteY6" fmla="*/ 7013 h 10000"/>
                <a:gd name="connsiteX0" fmla="*/ 0 w 10013"/>
                <a:gd name="connsiteY0" fmla="*/ 9978 h 12965"/>
                <a:gd name="connsiteX1" fmla="*/ 1922 w 10013"/>
                <a:gd name="connsiteY1" fmla="*/ 8749 h 12965"/>
                <a:gd name="connsiteX2" fmla="*/ 5929 w 10013"/>
                <a:gd name="connsiteY2" fmla="*/ 3539 h 12965"/>
                <a:gd name="connsiteX3" fmla="*/ 7986 w 10013"/>
                <a:gd name="connsiteY3" fmla="*/ 0 h 12965"/>
                <a:gd name="connsiteX4" fmla="*/ 10013 w 10013"/>
                <a:gd name="connsiteY4" fmla="*/ 2965 h 12965"/>
                <a:gd name="connsiteX5" fmla="*/ 10013 w 10013"/>
                <a:gd name="connsiteY5" fmla="*/ 12965 h 12965"/>
                <a:gd name="connsiteX6" fmla="*/ 13 w 10013"/>
                <a:gd name="connsiteY6" fmla="*/ 12965 h 12965"/>
                <a:gd name="connsiteX7" fmla="*/ 0 w 10013"/>
                <a:gd name="connsiteY7" fmla="*/ 9978 h 12965"/>
                <a:gd name="connsiteX0" fmla="*/ 0 w 10013"/>
                <a:gd name="connsiteY0" fmla="*/ 9978 h 12965"/>
                <a:gd name="connsiteX1" fmla="*/ 1922 w 10013"/>
                <a:gd name="connsiteY1" fmla="*/ 8749 h 12965"/>
                <a:gd name="connsiteX2" fmla="*/ 5929 w 10013"/>
                <a:gd name="connsiteY2" fmla="*/ 3539 h 12965"/>
                <a:gd name="connsiteX3" fmla="*/ 7986 w 10013"/>
                <a:gd name="connsiteY3" fmla="*/ 0 h 12965"/>
                <a:gd name="connsiteX4" fmla="*/ 9987 w 10013"/>
                <a:gd name="connsiteY4" fmla="*/ 2768 h 12965"/>
                <a:gd name="connsiteX5" fmla="*/ 10013 w 10013"/>
                <a:gd name="connsiteY5" fmla="*/ 12965 h 12965"/>
                <a:gd name="connsiteX6" fmla="*/ 13 w 10013"/>
                <a:gd name="connsiteY6" fmla="*/ 12965 h 12965"/>
                <a:gd name="connsiteX7" fmla="*/ 0 w 10013"/>
                <a:gd name="connsiteY7" fmla="*/ 9978 h 12965"/>
                <a:gd name="connsiteX0" fmla="*/ 288 w 10301"/>
                <a:gd name="connsiteY0" fmla="*/ 9978 h 13024"/>
                <a:gd name="connsiteX1" fmla="*/ 2210 w 10301"/>
                <a:gd name="connsiteY1" fmla="*/ 8749 h 13024"/>
                <a:gd name="connsiteX2" fmla="*/ 6217 w 10301"/>
                <a:gd name="connsiteY2" fmla="*/ 3539 h 13024"/>
                <a:gd name="connsiteX3" fmla="*/ 8274 w 10301"/>
                <a:gd name="connsiteY3" fmla="*/ 0 h 13024"/>
                <a:gd name="connsiteX4" fmla="*/ 10275 w 10301"/>
                <a:gd name="connsiteY4" fmla="*/ 2768 h 13024"/>
                <a:gd name="connsiteX5" fmla="*/ 10301 w 10301"/>
                <a:gd name="connsiteY5" fmla="*/ 12965 h 13024"/>
                <a:gd name="connsiteX6" fmla="*/ 0 w 10301"/>
                <a:gd name="connsiteY6" fmla="*/ 13024 h 13024"/>
                <a:gd name="connsiteX7" fmla="*/ 288 w 10301"/>
                <a:gd name="connsiteY7" fmla="*/ 9978 h 13024"/>
                <a:gd name="connsiteX0" fmla="*/ 288 w 10301"/>
                <a:gd name="connsiteY0" fmla="*/ 9978 h 13024"/>
                <a:gd name="connsiteX1" fmla="*/ 2273 w 10301"/>
                <a:gd name="connsiteY1" fmla="*/ 8749 h 13024"/>
                <a:gd name="connsiteX2" fmla="*/ 6217 w 10301"/>
                <a:gd name="connsiteY2" fmla="*/ 3539 h 13024"/>
                <a:gd name="connsiteX3" fmla="*/ 8274 w 10301"/>
                <a:gd name="connsiteY3" fmla="*/ 0 h 13024"/>
                <a:gd name="connsiteX4" fmla="*/ 10275 w 10301"/>
                <a:gd name="connsiteY4" fmla="*/ 2768 h 13024"/>
                <a:gd name="connsiteX5" fmla="*/ 10301 w 10301"/>
                <a:gd name="connsiteY5" fmla="*/ 12965 h 13024"/>
                <a:gd name="connsiteX6" fmla="*/ 0 w 10301"/>
                <a:gd name="connsiteY6" fmla="*/ 13024 h 13024"/>
                <a:gd name="connsiteX7" fmla="*/ 288 w 10301"/>
                <a:gd name="connsiteY7" fmla="*/ 9978 h 13024"/>
                <a:gd name="connsiteX0" fmla="*/ 288 w 10301"/>
                <a:gd name="connsiteY0" fmla="*/ 9978 h 13024"/>
                <a:gd name="connsiteX1" fmla="*/ 2273 w 10301"/>
                <a:gd name="connsiteY1" fmla="*/ 8749 h 13024"/>
                <a:gd name="connsiteX2" fmla="*/ 4957 w 10301"/>
                <a:gd name="connsiteY2" fmla="*/ 5957 h 13024"/>
                <a:gd name="connsiteX3" fmla="*/ 6217 w 10301"/>
                <a:gd name="connsiteY3" fmla="*/ 3539 h 13024"/>
                <a:gd name="connsiteX4" fmla="*/ 8274 w 10301"/>
                <a:gd name="connsiteY4" fmla="*/ 0 h 13024"/>
                <a:gd name="connsiteX5" fmla="*/ 10275 w 10301"/>
                <a:gd name="connsiteY5" fmla="*/ 2768 h 13024"/>
                <a:gd name="connsiteX6" fmla="*/ 10301 w 10301"/>
                <a:gd name="connsiteY6" fmla="*/ 12965 h 13024"/>
                <a:gd name="connsiteX7" fmla="*/ 0 w 10301"/>
                <a:gd name="connsiteY7" fmla="*/ 13024 h 13024"/>
                <a:gd name="connsiteX8" fmla="*/ 288 w 10301"/>
                <a:gd name="connsiteY8" fmla="*/ 9978 h 13024"/>
                <a:gd name="connsiteX0" fmla="*/ 288 w 10823"/>
                <a:gd name="connsiteY0" fmla="*/ 9978 h 13024"/>
                <a:gd name="connsiteX1" fmla="*/ 2273 w 10823"/>
                <a:gd name="connsiteY1" fmla="*/ 8749 h 13024"/>
                <a:gd name="connsiteX2" fmla="*/ 4957 w 10823"/>
                <a:gd name="connsiteY2" fmla="*/ 5957 h 13024"/>
                <a:gd name="connsiteX3" fmla="*/ 6217 w 10823"/>
                <a:gd name="connsiteY3" fmla="*/ 3539 h 13024"/>
                <a:gd name="connsiteX4" fmla="*/ 8274 w 10823"/>
                <a:gd name="connsiteY4" fmla="*/ 0 h 13024"/>
                <a:gd name="connsiteX5" fmla="*/ 10275 w 10823"/>
                <a:gd name="connsiteY5" fmla="*/ 2768 h 13024"/>
                <a:gd name="connsiteX6" fmla="*/ 10823 w 10823"/>
                <a:gd name="connsiteY6" fmla="*/ 12965 h 13024"/>
                <a:gd name="connsiteX7" fmla="*/ 0 w 10823"/>
                <a:gd name="connsiteY7" fmla="*/ 13024 h 13024"/>
                <a:gd name="connsiteX8" fmla="*/ 288 w 10823"/>
                <a:gd name="connsiteY8" fmla="*/ 9978 h 1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23" h="13024">
                  <a:moveTo>
                    <a:pt x="288" y="9978"/>
                  </a:moveTo>
                  <a:cubicBezTo>
                    <a:pt x="619" y="9226"/>
                    <a:pt x="1285" y="9822"/>
                    <a:pt x="2273" y="8749"/>
                  </a:cubicBezTo>
                  <a:cubicBezTo>
                    <a:pt x="3010" y="8000"/>
                    <a:pt x="4300" y="6825"/>
                    <a:pt x="4957" y="5957"/>
                  </a:cubicBezTo>
                  <a:cubicBezTo>
                    <a:pt x="5614" y="5089"/>
                    <a:pt x="5623" y="4453"/>
                    <a:pt x="6217" y="3539"/>
                  </a:cubicBezTo>
                  <a:cubicBezTo>
                    <a:pt x="6890" y="3408"/>
                    <a:pt x="7601" y="131"/>
                    <a:pt x="8274" y="0"/>
                  </a:cubicBezTo>
                  <a:lnTo>
                    <a:pt x="10275" y="2768"/>
                  </a:lnTo>
                  <a:cubicBezTo>
                    <a:pt x="10284" y="6167"/>
                    <a:pt x="10814" y="9566"/>
                    <a:pt x="10823" y="12965"/>
                  </a:cubicBezTo>
                  <a:lnTo>
                    <a:pt x="0" y="13024"/>
                  </a:lnTo>
                  <a:cubicBezTo>
                    <a:pt x="-4" y="12028"/>
                    <a:pt x="292" y="10974"/>
                    <a:pt x="288" y="9978"/>
                  </a:cubicBezTo>
                  <a:close/>
                </a:path>
              </a:pathLst>
            </a:custGeom>
            <a:solidFill>
              <a:srgbClr val="FF0000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409903" y="3425176"/>
              <a:ext cx="8352000" cy="36000"/>
            </a:xfrm>
            <a:prstGeom prst="rect">
              <a:avLst/>
            </a:prstGeom>
            <a:solidFill>
              <a:srgbClr val="008A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367862" y="3554608"/>
              <a:ext cx="70964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cap="all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2014</a:t>
              </a:r>
              <a:endParaRPr lang="ru-RU" sz="1600" cap="all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1905887" y="3554608"/>
              <a:ext cx="70964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cap="all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2015</a:t>
              </a:r>
              <a:endParaRPr lang="ru-RU" sz="1600" cap="all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3366806" y="3554608"/>
              <a:ext cx="70964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cap="all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2016</a:t>
              </a:r>
              <a:endParaRPr lang="ru-RU" sz="1600" cap="all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4900490" y="3554608"/>
              <a:ext cx="70964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cap="all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2017</a:t>
              </a:r>
              <a:endParaRPr lang="ru-RU" sz="1600" cap="all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6468490" y="3554608"/>
              <a:ext cx="70964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cap="all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2018</a:t>
              </a:r>
              <a:endParaRPr lang="ru-RU" sz="1600" cap="all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8040890" y="3554608"/>
              <a:ext cx="70964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cap="all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2019</a:t>
              </a:r>
              <a:endParaRPr lang="ru-RU" sz="1600" cap="all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3" name="Группа 32"/>
            <p:cNvGrpSpPr/>
            <p:nvPr/>
          </p:nvGrpSpPr>
          <p:grpSpPr>
            <a:xfrm>
              <a:off x="552476" y="3353176"/>
              <a:ext cx="7850085" cy="180000"/>
              <a:chOff x="1811351" y="6164063"/>
              <a:chExt cx="7850085" cy="180000"/>
            </a:xfrm>
          </p:grpSpPr>
          <p:sp>
            <p:nvSpPr>
              <p:cNvPr id="34" name="Овал 33"/>
              <p:cNvSpPr/>
              <p:nvPr/>
            </p:nvSpPr>
            <p:spPr>
              <a:xfrm>
                <a:off x="3340503" y="6164063"/>
                <a:ext cx="180000" cy="180000"/>
              </a:xfrm>
              <a:prstGeom prst="ellipse">
                <a:avLst/>
              </a:prstGeom>
              <a:solidFill>
                <a:srgbClr val="008AC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Овал 34"/>
              <p:cNvSpPr/>
              <p:nvPr/>
            </p:nvSpPr>
            <p:spPr>
              <a:xfrm>
                <a:off x="4818927" y="6164063"/>
                <a:ext cx="180000" cy="180000"/>
              </a:xfrm>
              <a:prstGeom prst="ellipse">
                <a:avLst/>
              </a:prstGeom>
              <a:solidFill>
                <a:srgbClr val="008AC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Овал 36"/>
              <p:cNvSpPr/>
              <p:nvPr/>
            </p:nvSpPr>
            <p:spPr>
              <a:xfrm>
                <a:off x="6344635" y="6164063"/>
                <a:ext cx="180000" cy="180000"/>
              </a:xfrm>
              <a:prstGeom prst="ellipse">
                <a:avLst/>
              </a:prstGeom>
              <a:solidFill>
                <a:srgbClr val="008AC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Овал 37"/>
              <p:cNvSpPr/>
              <p:nvPr/>
            </p:nvSpPr>
            <p:spPr>
              <a:xfrm>
                <a:off x="7910614" y="6164063"/>
                <a:ext cx="180000" cy="180000"/>
              </a:xfrm>
              <a:prstGeom prst="ellipse">
                <a:avLst/>
              </a:prstGeom>
              <a:solidFill>
                <a:srgbClr val="008AC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Овал 38"/>
              <p:cNvSpPr/>
              <p:nvPr/>
            </p:nvSpPr>
            <p:spPr>
              <a:xfrm>
                <a:off x="9481436" y="6164063"/>
                <a:ext cx="180000" cy="180000"/>
              </a:xfrm>
              <a:prstGeom prst="ellipse">
                <a:avLst/>
              </a:prstGeom>
              <a:solidFill>
                <a:srgbClr val="008AC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Овал 39"/>
              <p:cNvSpPr/>
              <p:nvPr/>
            </p:nvSpPr>
            <p:spPr>
              <a:xfrm>
                <a:off x="1811351" y="6164063"/>
                <a:ext cx="180000" cy="180000"/>
              </a:xfrm>
              <a:prstGeom prst="ellipse">
                <a:avLst/>
              </a:prstGeom>
              <a:solidFill>
                <a:srgbClr val="008AC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8" name="Прямоугольник 7"/>
            <p:cNvSpPr/>
            <p:nvPr/>
          </p:nvSpPr>
          <p:spPr>
            <a:xfrm>
              <a:off x="1758294" y="2434894"/>
              <a:ext cx="105749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cap="all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25 468</a:t>
              </a:r>
              <a:endParaRPr lang="ru-RU" b="1" cap="all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250208" y="2274830"/>
              <a:ext cx="94283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cap="all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35 </a:t>
              </a:r>
              <a:r>
                <a:rPr lang="en-US" b="1" cap="all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45</a:t>
              </a:r>
              <a:r>
                <a:rPr lang="ru-RU" b="1" cap="all" dirty="0"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4774809" y="1955536"/>
              <a:ext cx="98190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cap="all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45 261</a:t>
              </a:r>
              <a:endParaRPr lang="ru-RU" b="1" cap="all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6312278" y="1607572"/>
              <a:ext cx="96692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cap="all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lang="ru-RU" b="1" cap="all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0 048</a:t>
              </a:r>
              <a:endParaRPr lang="ru-RU" b="1" cap="all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7834768" y="1544298"/>
              <a:ext cx="216071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b="1" cap="all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b="1" cap="all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44 774</a:t>
              </a:r>
              <a:endParaRPr lang="ru-RU" b="1" cap="all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Овал 49"/>
            <p:cNvSpPr/>
            <p:nvPr/>
          </p:nvSpPr>
          <p:spPr>
            <a:xfrm>
              <a:off x="588476" y="3089878"/>
              <a:ext cx="108000" cy="1080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2108723" y="2946054"/>
              <a:ext cx="108000" cy="1080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3596051" y="2763317"/>
              <a:ext cx="108000" cy="1080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5121760" y="2409575"/>
              <a:ext cx="108000" cy="1080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687739" y="2053021"/>
              <a:ext cx="108000" cy="1080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8240806" y="2326894"/>
              <a:ext cx="108000" cy="1080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9546185" y="4048100"/>
            <a:ext cx="25493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8A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периода создания наблюдается динамика укрепления рядов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КАЗМУНАЙГАЗПРОФ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9328126" y="1870151"/>
            <a:ext cx="36000" cy="4464000"/>
          </a:xfrm>
          <a:prstGeom prst="rect">
            <a:avLst/>
          </a:prstGeom>
          <a:solidFill>
            <a:srgbClr val="008A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с двумя усеченными противолежащими углами 62"/>
          <p:cNvSpPr/>
          <p:nvPr/>
        </p:nvSpPr>
        <p:spPr>
          <a:xfrm>
            <a:off x="517586" y="1382966"/>
            <a:ext cx="3522970" cy="465773"/>
          </a:xfrm>
          <a:prstGeom prst="snip2DiagRect">
            <a:avLst>
              <a:gd name="adj1" fmla="val 0"/>
              <a:gd name="adj2" fmla="val 20869"/>
            </a:avLst>
          </a:prstGeom>
          <a:ln w="19050">
            <a:solidFill>
              <a:srgbClr val="008AC1"/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1 ЯНВАРЯ 2019 ГОДА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606678" y="6313219"/>
            <a:ext cx="8352000" cy="36000"/>
          </a:xfrm>
          <a:prstGeom prst="rect">
            <a:avLst/>
          </a:prstGeom>
          <a:solidFill>
            <a:srgbClr val="008A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с двумя усеченными противолежащими углами 64"/>
          <p:cNvSpPr/>
          <p:nvPr/>
        </p:nvSpPr>
        <p:spPr>
          <a:xfrm>
            <a:off x="517586" y="4185304"/>
            <a:ext cx="8334313" cy="465773"/>
          </a:xfrm>
          <a:prstGeom prst="snip2DiagRect">
            <a:avLst>
              <a:gd name="adj1" fmla="val 0"/>
              <a:gd name="adj2" fmla="val 20869"/>
            </a:avLst>
          </a:prstGeom>
          <a:ln w="19050">
            <a:solidFill>
              <a:srgbClr val="008AC1"/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КОЛИЧЕСТВО ЛОКАЛЬНЫХ ПРОФСОЮЗОВ НА 1 ЯНВАРЯ 2019 ГОДА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858921" y="6172356"/>
            <a:ext cx="1222122" cy="118333"/>
          </a:xfrm>
          <a:prstGeom prst="rect">
            <a:avLst/>
          </a:prstGeom>
          <a:solidFill>
            <a:srgbClr val="0070C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2124997" y="5875284"/>
            <a:ext cx="1222122" cy="415406"/>
          </a:xfrm>
          <a:prstGeom prst="rect">
            <a:avLst/>
          </a:prstGeom>
          <a:solidFill>
            <a:srgbClr val="0070C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3390260" y="5592590"/>
            <a:ext cx="1222122" cy="698099"/>
          </a:xfrm>
          <a:prstGeom prst="rect">
            <a:avLst/>
          </a:prstGeom>
          <a:solidFill>
            <a:srgbClr val="0070C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4653225" y="5391808"/>
            <a:ext cx="1222122" cy="898882"/>
          </a:xfrm>
          <a:prstGeom prst="rect">
            <a:avLst/>
          </a:prstGeom>
          <a:solidFill>
            <a:srgbClr val="0070C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5919301" y="5194234"/>
            <a:ext cx="1222122" cy="1096455"/>
          </a:xfrm>
          <a:prstGeom prst="rect">
            <a:avLst/>
          </a:prstGeom>
          <a:solidFill>
            <a:srgbClr val="0070C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7184564" y="5194234"/>
            <a:ext cx="1222122" cy="1096455"/>
          </a:xfrm>
          <a:prstGeom prst="rect">
            <a:avLst/>
          </a:prstGeom>
          <a:solidFill>
            <a:srgbClr val="0070C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7578659" y="4859370"/>
            <a:ext cx="9669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  <a:endParaRPr lang="ru-RU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6312503" y="4864902"/>
            <a:ext cx="9669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  <a:endParaRPr lang="ru-RU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5058042" y="5038751"/>
            <a:ext cx="9669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endParaRPr lang="ru-RU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3756827" y="5238806"/>
            <a:ext cx="9669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endParaRPr lang="ru-RU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2549789" y="5491649"/>
            <a:ext cx="9669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ru-RU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1210907" y="5821143"/>
            <a:ext cx="9669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1115162" y="6383807"/>
            <a:ext cx="7096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endParaRPr lang="ru-RU" sz="16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2381238" y="6383807"/>
            <a:ext cx="7096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endParaRPr lang="ru-RU" sz="16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3737716" y="6383807"/>
            <a:ext cx="7096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ru-RU" sz="16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4990670" y="6383807"/>
            <a:ext cx="7096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ru-RU" sz="16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6228874" y="6383807"/>
            <a:ext cx="7096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lang="ru-RU" sz="16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7530083" y="6383807"/>
            <a:ext cx="7096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ru-RU" sz="16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V="1">
            <a:off x="606678" y="5215773"/>
            <a:ext cx="7800008" cy="11254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60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5676"/>
    </mc:Choice>
    <mc:Fallback xmlns="">
      <p:transition advTm="25676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344" y="136731"/>
            <a:ext cx="1089106" cy="101619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52476" y="367046"/>
            <a:ext cx="95640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 smtClean="0">
                <a:solidFill>
                  <a:srgbClr val="008AC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ОРГАНИЗАЦИОННАЯ </a:t>
            </a:r>
            <a:r>
              <a:rPr lang="ru-RU" altLang="ru-RU" sz="2400" b="1" dirty="0">
                <a:solidFill>
                  <a:srgbClr val="008AC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И ВНУТРИСОЮЗНАЯ РАБОТА </a:t>
            </a:r>
            <a:r>
              <a:rPr lang="ru-RU" sz="2400" b="1" dirty="0">
                <a:solidFill>
                  <a:srgbClr val="008AC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lang="ru-RU" sz="2400" b="1" dirty="0">
                <a:solidFill>
                  <a:srgbClr val="008AC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lang="ru-RU" sz="2400" b="1" dirty="0">
              <a:solidFill>
                <a:srgbClr val="008AC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7862" y="399394"/>
            <a:ext cx="84083" cy="406422"/>
          </a:xfrm>
          <a:prstGeom prst="rect">
            <a:avLst/>
          </a:prstGeom>
          <a:solidFill>
            <a:srgbClr val="008A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01028" y="1449524"/>
            <a:ext cx="54761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 smtClean="0">
                <a:solidFill>
                  <a:srgbClr val="008A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b="1" cap="all" dirty="0">
                <a:solidFill>
                  <a:srgbClr val="008A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ПЕРИОД ДЕЯТЕЛЬНОСТИ </a:t>
            </a:r>
            <a:r>
              <a:rPr lang="ru-RU" b="1" cap="all" dirty="0" smtClean="0">
                <a:solidFill>
                  <a:srgbClr val="008A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ПРОВЕДЕНЫ</a:t>
            </a:r>
            <a:r>
              <a:rPr lang="ru-RU" b="1" cap="all" dirty="0">
                <a:solidFill>
                  <a:srgbClr val="008A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208705" y="1904658"/>
            <a:ext cx="5785324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1600" b="1" cap="all" dirty="0">
                <a:latin typeface="Arial" panose="020B0604020202020204" pitchFamily="34" charset="0"/>
                <a:cs typeface="Arial" panose="020B0604020202020204" pitchFamily="34" charset="0"/>
              </a:rPr>
              <a:t>СТРАТЕГИЯ ДЕЯТЕЛЬНОСТИ ОТРАСЛЕВОГО ПРОФСОЮЗА НА 2015-2020 годы; 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16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КОНЦЕПЦИ</a:t>
            </a:r>
            <a:r>
              <a:rPr lang="kk-KZ" sz="1600" b="1" cap="all" dirty="0"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ru-RU" sz="16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cap="all" dirty="0">
                <a:latin typeface="Arial" panose="020B0604020202020204" pitchFamily="34" charset="0"/>
                <a:cs typeface="Arial" panose="020B0604020202020204" pitchFamily="34" charset="0"/>
              </a:rPr>
              <a:t>КАДРОВОЙ ПОЛИТИКИ ОТРАСЛЕВОГО ПРОФСОЮЗА НА 2015-2020 годы;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16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КОНЦЕПЦИЯ </a:t>
            </a:r>
            <a:r>
              <a:rPr lang="ru-RU" sz="1600" b="1" cap="all" dirty="0">
                <a:latin typeface="Arial" panose="020B0604020202020204" pitchFamily="34" charset="0"/>
                <a:cs typeface="Arial" panose="020B0604020202020204" pitchFamily="34" charset="0"/>
              </a:rPr>
              <a:t>ФИНАНСОВОЙ ПОЛИТИКИ ОТРАСЛЕВОГО ПРОФСОЮЗА НА 2015-2020 годы.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16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ДОРОЖНАЯ </a:t>
            </a:r>
            <a:r>
              <a:rPr lang="ru-RU" sz="1600" b="1" cap="all" dirty="0">
                <a:latin typeface="Arial" panose="020B0604020202020204" pitchFamily="34" charset="0"/>
                <a:cs typeface="Arial" panose="020B0604020202020204" pitchFamily="34" charset="0"/>
              </a:rPr>
              <a:t>КАРТА МОДЕРНИЗАЦИИ ПРОФСОЮНОЙ ДЕЯТЕЛЬНОСТИ НА 2018-2019 </a:t>
            </a:r>
            <a:r>
              <a:rPr lang="ru-RU" sz="16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годы</a:t>
            </a:r>
            <a:endParaRPr lang="ru-RU" sz="16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Прямоугольник с двумя усеченными противолежащими углами 46"/>
          <p:cNvSpPr/>
          <p:nvPr/>
        </p:nvSpPr>
        <p:spPr>
          <a:xfrm>
            <a:off x="6245659" y="4889839"/>
            <a:ext cx="5705448" cy="945911"/>
          </a:xfrm>
          <a:prstGeom prst="snip2DiagRect">
            <a:avLst>
              <a:gd name="adj1" fmla="val 0"/>
              <a:gd name="adj2" fmla="val 0"/>
            </a:avLst>
          </a:prstGeom>
          <a:solidFill>
            <a:srgbClr val="008A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367112" y="502483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СОЗДАНА ВСЯ НЕОБХОДИМАЯ НОРМАТИВНО-ПРАВОВАЯ БАЗА ОТРАСЛЕВОГО ПРОФСОЮЗА 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630814" y="1827365"/>
            <a:ext cx="15413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cap="all" dirty="0" smtClean="0">
                <a:solidFill>
                  <a:srgbClr val="008A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7200" b="1" cap="all" dirty="0">
              <a:solidFill>
                <a:srgbClr val="008A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2094745" y="1827365"/>
            <a:ext cx="15413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cap="all" dirty="0" smtClean="0">
                <a:solidFill>
                  <a:srgbClr val="008A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ru-RU" sz="7200" b="1" cap="all" dirty="0">
              <a:solidFill>
                <a:srgbClr val="008A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4144444" y="1838500"/>
            <a:ext cx="15413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cap="all" dirty="0" smtClean="0">
                <a:solidFill>
                  <a:srgbClr val="008A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endParaRPr lang="ru-RU" sz="7200" b="1" cap="all" dirty="0">
              <a:solidFill>
                <a:srgbClr val="008A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83054" y="2818376"/>
            <a:ext cx="9581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cap="all" dirty="0">
                <a:solidFill>
                  <a:srgbClr val="008A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СЪЕЗДА</a:t>
            </a:r>
            <a:endParaRPr lang="ru-RU" sz="1400" b="1" dirty="0">
              <a:solidFill>
                <a:srgbClr val="008A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740279" y="2818376"/>
            <a:ext cx="18067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cap="all" dirty="0">
                <a:solidFill>
                  <a:srgbClr val="008A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ПЛЕНУМОВ ЦЕНТРАЛЬНОГО СОВЕТА</a:t>
            </a:r>
            <a:endParaRPr lang="ru-RU" sz="1400" b="1" dirty="0">
              <a:solidFill>
                <a:srgbClr val="008A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611787" y="2803867"/>
            <a:ext cx="208858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cap="all" dirty="0" smtClean="0">
                <a:solidFill>
                  <a:srgbClr val="008A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ЗАСЕДАНИЙ</a:t>
            </a:r>
            <a:br>
              <a:rPr lang="ru-RU" sz="1400" b="1" cap="all" dirty="0" smtClean="0">
                <a:solidFill>
                  <a:srgbClr val="008AC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cap="all" dirty="0" smtClean="0">
                <a:solidFill>
                  <a:srgbClr val="008A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ИСПОЛНИТЕЛЬНОГО</a:t>
            </a:r>
            <a:br>
              <a:rPr lang="ru-RU" sz="1400" b="1" cap="all" dirty="0" smtClean="0">
                <a:solidFill>
                  <a:srgbClr val="008AC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cap="all" dirty="0" smtClean="0">
                <a:solidFill>
                  <a:srgbClr val="008A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КОМИТЕТА</a:t>
            </a:r>
            <a:endParaRPr lang="ru-RU" sz="1400" b="1" dirty="0">
              <a:solidFill>
                <a:srgbClr val="008A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212" y="3814048"/>
            <a:ext cx="1893231" cy="11329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197" y="3791442"/>
            <a:ext cx="1792524" cy="11555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29" y="3814048"/>
            <a:ext cx="1871151" cy="113294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481" y="5024836"/>
            <a:ext cx="1867161" cy="115146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29" y="5060014"/>
            <a:ext cx="1848522" cy="111629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768" y="5060014"/>
            <a:ext cx="1810953" cy="111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05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5676"/>
    </mc:Choice>
    <mc:Fallback xmlns="">
      <p:transition advTm="25676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344" y="136731"/>
            <a:ext cx="1089106" cy="101619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52476" y="367046"/>
            <a:ext cx="95640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 smtClean="0">
                <a:solidFill>
                  <a:srgbClr val="008AC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СОВРЕМЕННЫЕ </a:t>
            </a:r>
            <a:r>
              <a:rPr lang="ru-RU" altLang="ru-RU" sz="2400" b="1" dirty="0">
                <a:solidFill>
                  <a:srgbClr val="008AC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ВЫЗОВЫ И УСЛОВИЯ </a:t>
            </a:r>
            <a:r>
              <a:rPr lang="ru-RU" sz="2400" b="1" dirty="0">
                <a:solidFill>
                  <a:srgbClr val="008AC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lang="ru-RU" sz="2400" b="1" dirty="0">
                <a:solidFill>
                  <a:srgbClr val="008AC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lang="ru-RU" sz="2400" b="1" dirty="0">
              <a:solidFill>
                <a:srgbClr val="008AC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7862" y="399394"/>
            <a:ext cx="84083" cy="406422"/>
          </a:xfrm>
          <a:prstGeom prst="rect">
            <a:avLst/>
          </a:prstGeom>
          <a:solidFill>
            <a:srgbClr val="008A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42252" y="1396841"/>
            <a:ext cx="10594645" cy="4824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ctr"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Глобальный кризис, </a:t>
            </a:r>
            <a:r>
              <a:rPr lang="ru-RU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снижение 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стоимости углеводородного сырья и продукции, трансформация и оптимизация структур ведущих предприятий нефтегазовой </a:t>
            </a:r>
            <a:r>
              <a:rPr lang="ru-RU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отрасли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fontAlgn="ctr"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Дальнейшая либерализация и формирование нового типа трудовых отношений в условиях членства во Всемирной Торговой Организации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fontAlgn="ctr"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Дальнейшая интеграция 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Федерации профсоюзов Республики Казахстан в </a:t>
            </a:r>
            <a:r>
              <a:rPr lang="ru-RU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Международное профсоюзное движение и сотрудничество с профсоюзами стран ОЭСР 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fontAlgn="ctr"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Модернизация казахстанского профсоюзного движения, создание  действенного Казахстанского отраслевого профсоюза нефтегазового комплекса для формирования эффективной системы защиты трудовых прав и интересов работников наемного </a:t>
            </a:r>
            <a:r>
              <a:rPr lang="ru-RU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труда</a:t>
            </a:r>
            <a:endParaRPr lang="ru-RU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74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5676"/>
    </mc:Choice>
    <mc:Fallback xmlns="">
      <p:transition advTm="25676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3444729" y="1687050"/>
            <a:ext cx="2563200" cy="471600"/>
          </a:xfrm>
          <a:prstGeom prst="roundRect">
            <a:avLst/>
          </a:prstGeom>
          <a:solidFill>
            <a:srgbClr val="008AC1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19" tIns="45709" rIns="91419" bIns="45709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СТОРОНЫ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78610" y="1687565"/>
            <a:ext cx="2563200" cy="470570"/>
          </a:xfrm>
          <a:prstGeom prst="roundRect">
            <a:avLst/>
          </a:prstGeom>
          <a:solidFill>
            <a:srgbClr val="008AC1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19" tIns="45709" rIns="91419" bIns="45709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УРОВНИ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914758" y="1687050"/>
            <a:ext cx="2563200" cy="471600"/>
          </a:xfrm>
          <a:prstGeom prst="roundRect">
            <a:avLst/>
          </a:prstGeom>
          <a:solidFill>
            <a:srgbClr val="008AC1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19" tIns="45709" rIns="91419" bIns="45709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ИНСТРУМЕНТЫ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362024" y="2606718"/>
            <a:ext cx="2728611" cy="1078973"/>
          </a:xfrm>
          <a:prstGeom prst="roundRect">
            <a:avLst/>
          </a:prstGeom>
          <a:solidFill>
            <a:srgbClr val="008AC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19" tIns="45709" rIns="91419" bIns="45709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энергетики РК,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Отраслевые профсоюзы,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НПП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78610" y="2617249"/>
            <a:ext cx="2563200" cy="1057911"/>
          </a:xfrm>
          <a:prstGeom prst="roundRect">
            <a:avLst/>
          </a:prstGeom>
          <a:solidFill>
            <a:srgbClr val="008AC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19" tIns="45709" rIns="91419" bIns="45709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Отраслевой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924166" y="2603304"/>
            <a:ext cx="2544385" cy="1085801"/>
          </a:xfrm>
          <a:prstGeom prst="roundRect">
            <a:avLst/>
          </a:prstGeom>
          <a:solidFill>
            <a:srgbClr val="008AC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19" tIns="45709" rIns="91419" bIns="45709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Отраслевое 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соглашение 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444729" y="3941698"/>
            <a:ext cx="2563200" cy="993698"/>
          </a:xfrm>
          <a:prstGeom prst="roundRect">
            <a:avLst/>
          </a:prstGeom>
          <a:solidFill>
            <a:srgbClr val="008AC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19" tIns="45709" rIns="91419" bIns="45709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Акимат,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alt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ерриториальное </a:t>
            </a:r>
            <a:r>
              <a:rPr lang="ru-RU" alt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объединение профсоюзов, НПП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78610" y="3941747"/>
            <a:ext cx="2563200" cy="993600"/>
          </a:xfrm>
          <a:prstGeom prst="roundRect">
            <a:avLst/>
          </a:prstGeom>
          <a:solidFill>
            <a:srgbClr val="008AC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19" tIns="45709" rIns="91419" bIns="45709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8914758" y="3941747"/>
            <a:ext cx="2563200" cy="993600"/>
          </a:xfrm>
          <a:prstGeom prst="roundRect">
            <a:avLst/>
          </a:prstGeom>
          <a:solidFill>
            <a:srgbClr val="008AC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19" tIns="45709" rIns="91419" bIns="45709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Региональное соглашение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444729" y="5282196"/>
            <a:ext cx="2563200" cy="979520"/>
          </a:xfrm>
          <a:prstGeom prst="roundRect">
            <a:avLst/>
          </a:prstGeom>
          <a:solidFill>
            <a:srgbClr val="008AC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19" tIns="45709" rIns="91419" bIns="45709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Работодатель,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Профсоюз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78610" y="5282356"/>
            <a:ext cx="2563200" cy="979200"/>
          </a:xfrm>
          <a:prstGeom prst="roundRect">
            <a:avLst/>
          </a:prstGeom>
          <a:solidFill>
            <a:srgbClr val="008AC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19" tIns="45709" rIns="91419" bIns="45709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Предприятие (организация)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8914758" y="5282356"/>
            <a:ext cx="2563200" cy="979200"/>
          </a:xfrm>
          <a:prstGeom prst="roundRect">
            <a:avLst/>
          </a:prstGeom>
          <a:solidFill>
            <a:srgbClr val="008AC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19" tIns="45709" rIns="91419" bIns="45709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Коллективный договор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6172096" y="1687050"/>
            <a:ext cx="2563200" cy="471600"/>
          </a:xfrm>
          <a:prstGeom prst="roundRect">
            <a:avLst/>
          </a:prstGeom>
          <a:solidFill>
            <a:srgbClr val="008AC1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19" tIns="45709" rIns="91419" bIns="45709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ОРГАНЫ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6180096" y="2608007"/>
            <a:ext cx="2547201" cy="1076394"/>
          </a:xfrm>
          <a:prstGeom prst="roundRect">
            <a:avLst/>
          </a:prstGeom>
          <a:solidFill>
            <a:srgbClr val="008AC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19" tIns="45709" rIns="91419" bIns="45709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Отраслевая 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комиссия по социальному партнерству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6172096" y="3941747"/>
            <a:ext cx="2563200" cy="993600"/>
          </a:xfrm>
          <a:prstGeom prst="roundRect">
            <a:avLst/>
          </a:prstGeom>
          <a:solidFill>
            <a:srgbClr val="008AC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19" tIns="45709" rIns="91419" bIns="45709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Региональная трехсторонняя комиссия</a:t>
            </a: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6172096" y="5282356"/>
            <a:ext cx="2563200" cy="979200"/>
          </a:xfrm>
          <a:prstGeom prst="roundRect">
            <a:avLst/>
          </a:prstGeom>
          <a:solidFill>
            <a:srgbClr val="008AC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19" tIns="45709" rIns="91419" bIns="45709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Двусторонняя 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комиссия</a:t>
            </a: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 rot="5400000" flipH="1" flipV="1">
            <a:off x="1802612" y="3796730"/>
            <a:ext cx="27146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rot="5400000" flipH="1" flipV="1">
            <a:off x="1781449" y="5117722"/>
            <a:ext cx="316980" cy="16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rot="5400000" flipH="1" flipV="1">
            <a:off x="4563899" y="3805379"/>
            <a:ext cx="27146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rot="5400000" flipH="1" flipV="1">
            <a:off x="4525787" y="5105166"/>
            <a:ext cx="350144" cy="8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 rot="5400000" flipH="1" flipV="1">
            <a:off x="9925950" y="3811780"/>
            <a:ext cx="27146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3251507" y="3145575"/>
            <a:ext cx="1744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Заголовок 1"/>
          <p:cNvSpPr txBox="1">
            <a:spLocks/>
          </p:cNvSpPr>
          <p:nvPr/>
        </p:nvSpPr>
        <p:spPr>
          <a:xfrm>
            <a:off x="468950" y="380120"/>
            <a:ext cx="8801100" cy="85655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2400" b="1">
                <a:solidFill>
                  <a:srgbClr val="008AC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altLang="ru-RU" dirty="0"/>
              <a:t>СИСТЕМА СОЦИАЛЬНОГО </a:t>
            </a:r>
            <a:r>
              <a:rPr lang="ru-RU" altLang="ru-RU" dirty="0" smtClean="0"/>
              <a:t>ПАРТНЕРСТВА</a:t>
            </a:r>
          </a:p>
          <a:p>
            <a:r>
              <a:rPr lang="ru-RU" altLang="ru-RU" dirty="0" smtClean="0"/>
              <a:t>В </a:t>
            </a:r>
            <a:r>
              <a:rPr lang="ru-RU" altLang="ru-RU" dirty="0"/>
              <a:t>НЕФТЕГАЗОВОЙ ОТРАСЛИ РК</a:t>
            </a:r>
            <a:endParaRPr lang="ru-RU" dirty="0"/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3241810" y="4438547"/>
            <a:ext cx="1744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3251507" y="5796359"/>
            <a:ext cx="1744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6035525" y="3145575"/>
            <a:ext cx="1744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5996233" y="4438547"/>
            <a:ext cx="1744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5988816" y="5767384"/>
            <a:ext cx="1744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>
            <a:off x="8736717" y="3145575"/>
            <a:ext cx="1744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>
            <a:off x="8733901" y="4438547"/>
            <a:ext cx="1744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>
            <a:off x="8733901" y="5769793"/>
            <a:ext cx="1744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 rot="5400000" flipH="1" flipV="1">
            <a:off x="7319898" y="3818105"/>
            <a:ext cx="27146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 rot="5400000" flipH="1" flipV="1">
            <a:off x="7297200" y="5115021"/>
            <a:ext cx="350144" cy="8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 rot="5400000" flipH="1" flipV="1">
            <a:off x="9886250" y="5105165"/>
            <a:ext cx="350144" cy="8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ик 46"/>
          <p:cNvSpPr/>
          <p:nvPr/>
        </p:nvSpPr>
        <p:spPr>
          <a:xfrm>
            <a:off x="367862" y="399393"/>
            <a:ext cx="84083" cy="753533"/>
          </a:xfrm>
          <a:prstGeom prst="rect">
            <a:avLst/>
          </a:prstGeom>
          <a:solidFill>
            <a:srgbClr val="008A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344" y="136731"/>
            <a:ext cx="1089106" cy="1016195"/>
          </a:xfrm>
          <a:prstGeom prst="rect">
            <a:avLst/>
          </a:prstGeom>
        </p:spPr>
      </p:pic>
      <p:cxnSp>
        <p:nvCxnSpPr>
          <p:cNvPr id="55" name="Прямая со стрелкой 54"/>
          <p:cNvCxnSpPr/>
          <p:nvPr/>
        </p:nvCxnSpPr>
        <p:spPr>
          <a:xfrm>
            <a:off x="1960210" y="2158135"/>
            <a:ext cx="0" cy="457200"/>
          </a:xfrm>
          <a:prstGeom prst="straightConnector1">
            <a:avLst/>
          </a:prstGeom>
          <a:ln w="57150">
            <a:solidFill>
              <a:srgbClr val="008AC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>
            <a:off x="4726329" y="2146104"/>
            <a:ext cx="0" cy="457200"/>
          </a:xfrm>
          <a:prstGeom prst="straightConnector1">
            <a:avLst/>
          </a:prstGeom>
          <a:ln w="57150">
            <a:solidFill>
              <a:srgbClr val="008AC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>
            <a:off x="7453696" y="2146104"/>
            <a:ext cx="0" cy="457200"/>
          </a:xfrm>
          <a:prstGeom prst="straightConnector1">
            <a:avLst/>
          </a:prstGeom>
          <a:ln w="57150">
            <a:solidFill>
              <a:srgbClr val="008AC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>
            <a:off x="10196358" y="2146104"/>
            <a:ext cx="0" cy="457200"/>
          </a:xfrm>
          <a:prstGeom prst="straightConnector1">
            <a:avLst/>
          </a:prstGeom>
          <a:ln w="57150">
            <a:solidFill>
              <a:srgbClr val="008AC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072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34F2B-487E-4D26-9230-209153E20316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344" y="136731"/>
            <a:ext cx="1089106" cy="101619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31456" y="360660"/>
            <a:ext cx="10593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 smtClean="0">
                <a:solidFill>
                  <a:srgbClr val="008AC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РАЗВИТИЕ </a:t>
            </a:r>
            <a:r>
              <a:rPr lang="ru-RU" altLang="ru-RU" sz="2400" b="1" dirty="0">
                <a:solidFill>
                  <a:srgbClr val="008AC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СОЦИАЛЬНОГО ПАРТНЕРСТВА </a:t>
            </a:r>
            <a:r>
              <a:rPr lang="ru-RU" altLang="ru-RU" sz="2400" b="1" dirty="0" smtClean="0">
                <a:solidFill>
                  <a:srgbClr val="008AC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И</a:t>
            </a:r>
            <a:br>
              <a:rPr lang="ru-RU" altLang="ru-RU" sz="2400" b="1" dirty="0" smtClean="0">
                <a:solidFill>
                  <a:srgbClr val="008AC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srgbClr val="008AC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КОЛЛЕКТИВНО-ДОГОВОРНОГО РЕГУЛИРОВАНИЯ </a:t>
            </a:r>
          </a:p>
          <a:p>
            <a:r>
              <a:rPr lang="ru-RU" altLang="ru-RU" sz="2400" b="1" dirty="0" smtClean="0">
                <a:solidFill>
                  <a:srgbClr val="008AC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ТРУДОВЫХ </a:t>
            </a:r>
            <a:r>
              <a:rPr lang="ru-RU" altLang="ru-RU" sz="2400" b="1" dirty="0">
                <a:solidFill>
                  <a:srgbClr val="008AC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ОТНОШЕНИЙ</a:t>
            </a:r>
            <a:endParaRPr lang="ru-RU" sz="2400" b="1" dirty="0">
              <a:solidFill>
                <a:srgbClr val="008AC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7862" y="399392"/>
            <a:ext cx="84083" cy="1080000"/>
          </a:xfrm>
          <a:prstGeom prst="rect">
            <a:avLst/>
          </a:prstGeom>
          <a:solidFill>
            <a:srgbClr val="008A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67862" y="1722388"/>
            <a:ext cx="1165508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Практика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работы КАЗМУНАЙГАЗПРОФ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 развитию социального партнерства, защите социально-экономических прав и интересов работников была рассмотрена Исполкомом Федерации профсоюзов РК, отмечен положительный опыт работы отраслевого и локальных профсоюзов по расширению социального диалога, ведению переговоров и заключению коллективных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договоров.</a:t>
            </a:r>
            <a:r>
              <a:rPr lang="ru-RU" sz="1600" dirty="0" smtClean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spcAft>
                <a:spcPts val="0"/>
              </a:spcAft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Коллективный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договор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АО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Каражанбасмунай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» на 2019-2021 годы признан одним из лучших в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республике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Компания стала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обладателем в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номинации «Лучший коллективный договор» премии «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Парыз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» по итогам 2018 года.</a:t>
            </a:r>
            <a:endParaRPr lang="ru-RU" sz="1600" dirty="0" smtClean="0">
              <a:latin typeface="Arial" panose="020B06040202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1600" dirty="0" smtClean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В 2018 году подписаны коллективные договора и дополнения к ним в ведущих нефтегазовых компаниях: 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АО </a:t>
            </a:r>
            <a:r>
              <a:rPr lang="ru-RU" sz="1600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«</a:t>
            </a:r>
            <a:r>
              <a:rPr lang="ru-RU" sz="1600" dirty="0" err="1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Карачаганак</a:t>
            </a:r>
            <a:r>
              <a:rPr lang="ru-RU" sz="1600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Петролиум</a:t>
            </a:r>
            <a:r>
              <a:rPr lang="ru-RU" sz="1600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Оперейтинг</a:t>
            </a:r>
            <a:r>
              <a:rPr lang="ru-RU" sz="1600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б.в</a:t>
            </a:r>
            <a:r>
              <a:rPr lang="ru-RU" sz="1600" dirty="0" smtClean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.»,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АО </a:t>
            </a:r>
            <a:r>
              <a:rPr lang="ru-RU" sz="1600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«</a:t>
            </a:r>
            <a:r>
              <a:rPr lang="ru-RU" sz="1600" dirty="0" err="1" smtClean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КазТрансОйл</a:t>
            </a:r>
            <a:r>
              <a:rPr lang="ru-RU" sz="1600" dirty="0" smtClean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»,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АО «</a:t>
            </a:r>
            <a:r>
              <a:rPr lang="ru-RU" sz="1600" dirty="0" err="1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Каражанбасмунай</a:t>
            </a:r>
            <a:r>
              <a:rPr lang="ru-RU" sz="1600" dirty="0" smtClean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».</a:t>
            </a:r>
            <a:endParaRPr lang="ru-RU" sz="1600" dirty="0">
              <a:latin typeface="Arial" panose="020B06040202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endParaRPr lang="ru-RU" sz="1600" dirty="0" smtClean="0">
              <a:latin typeface="Arial" panose="020B06040202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73204" y="6245780"/>
            <a:ext cx="68455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008AC1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ВСЕ ГАРАНТИИ И ЛЬГОТЫ РАБОТНИКАМ </a:t>
            </a:r>
            <a:r>
              <a:rPr lang="ru-RU" b="1" dirty="0" smtClean="0">
                <a:solidFill>
                  <a:srgbClr val="008AC1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ПРЕДПРИЯТИЯ!</a:t>
            </a:r>
            <a:endParaRPr lang="ru-RU" b="1" dirty="0">
              <a:solidFill>
                <a:srgbClr val="008A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47001" y="4615045"/>
            <a:ext cx="11917982" cy="1506495"/>
            <a:chOff x="273269" y="4642057"/>
            <a:chExt cx="11214538" cy="1506495"/>
          </a:xfrm>
        </p:grpSpPr>
        <p:sp>
          <p:nvSpPr>
            <p:cNvPr id="21" name="Прямоугольник с двумя скругленными противолежащими углами 20"/>
            <p:cNvSpPr/>
            <p:nvPr/>
          </p:nvSpPr>
          <p:spPr>
            <a:xfrm>
              <a:off x="273269" y="4642057"/>
              <a:ext cx="11214538" cy="1506495"/>
            </a:xfrm>
            <a:prstGeom prst="round2DiagRect">
              <a:avLst>
                <a:gd name="adj1" fmla="val 16667"/>
                <a:gd name="adj2" fmla="val 50000"/>
              </a:avLst>
            </a:prstGeom>
            <a:solidFill>
              <a:srgbClr val="008A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938" y="4752734"/>
              <a:ext cx="1708683" cy="116942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1300" y="4766030"/>
              <a:ext cx="1723399" cy="116942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5960" y="4719706"/>
              <a:ext cx="1550854" cy="1165998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453" y="4684331"/>
            <a:ext cx="1680407" cy="11827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47412" y="4710924"/>
            <a:ext cx="1588861" cy="115613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53510" y="4746865"/>
            <a:ext cx="2260309" cy="111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17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5676"/>
    </mc:Choice>
    <mc:Fallback xmlns="">
      <p:transition advTm="25676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1945" y="1573226"/>
            <a:ext cx="4767755" cy="4889068"/>
          </a:xfrm>
          <a:noFill/>
          <a:ln>
            <a:noFill/>
          </a:ln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Впервые Трудовым кодексом РК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(ст.203 ТК)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введен институт «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Производственного совета по безопасности и охране труда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», решения которого являются обязательными для работодателя и работников. 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Выдвижение кандидатур технических инспекторов профсоюзами создает реальные возможности участия в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улучшении условий и охраны труда работников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       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рамках реализации нового Трудового кодекса </a:t>
            </a:r>
            <a:r>
              <a:rPr lang="ru-RU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КАЗМУНАЙГАЗПРОФом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разработаны и утверждены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Типовые положения о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Производственных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советах по безопасности и охране труда, о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Технических инспекторах по охране труда, которые в последствии стали неотъемлемой частью действующего Отраслевого соглашения на 2017-2019 гг. 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   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04825" y="368914"/>
            <a:ext cx="5591175" cy="4673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defRPr>
            </a:lvl1pPr>
          </a:lstStyle>
          <a:p>
            <a:r>
              <a:rPr lang="ru-RU" altLang="ru-RU" sz="2400" dirty="0">
                <a:solidFill>
                  <a:srgbClr val="008AC1"/>
                </a:solidFill>
                <a:effectLst/>
                <a:ea typeface="+mj-ea"/>
              </a:rPr>
              <a:t>БЕЗОПАСНОСТЬ И ОХРАНА ТРУДА </a:t>
            </a:r>
            <a:endParaRPr lang="ru-RU" sz="2400" dirty="0">
              <a:solidFill>
                <a:srgbClr val="008AC1"/>
              </a:solidFill>
              <a:effectLst/>
              <a:ea typeface="+mj-ea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7862" y="399394"/>
            <a:ext cx="84083" cy="406422"/>
          </a:xfrm>
          <a:prstGeom prst="rect">
            <a:avLst/>
          </a:prstGeom>
          <a:solidFill>
            <a:srgbClr val="008A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344" y="136731"/>
            <a:ext cx="1089106" cy="1016195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6006662" y="1516731"/>
            <a:ext cx="5874788" cy="523220"/>
            <a:chOff x="6006662" y="1516731"/>
            <a:chExt cx="5874788" cy="52322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6340892" y="1516731"/>
              <a:ext cx="216037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800" b="1" cap="all" dirty="0" smtClean="0">
                  <a:solidFill>
                    <a:srgbClr val="008AC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109</a:t>
              </a:r>
              <a:endParaRPr lang="ru-RU" sz="2800" b="1" cap="all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Прямоугольник с двумя скругленными противолежащими углами 12"/>
            <p:cNvSpPr/>
            <p:nvPr/>
          </p:nvSpPr>
          <p:spPr>
            <a:xfrm>
              <a:off x="6006662" y="1557791"/>
              <a:ext cx="5874788" cy="436141"/>
            </a:xfrm>
            <a:prstGeom prst="round2DiagRect">
              <a:avLst>
                <a:gd name="adj1" fmla="val 50000"/>
                <a:gd name="adj2" fmla="val 50000"/>
              </a:avLst>
            </a:prstGeom>
            <a:noFill/>
            <a:ln w="25400">
              <a:solidFill>
                <a:srgbClr val="008AC1">
                  <a:alpha val="88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с двумя скругленными противолежащими углами 13"/>
            <p:cNvSpPr/>
            <p:nvPr/>
          </p:nvSpPr>
          <p:spPr>
            <a:xfrm>
              <a:off x="7421078" y="1549667"/>
              <a:ext cx="4460372" cy="444265"/>
            </a:xfrm>
            <a:prstGeom prst="round2DiagRect">
              <a:avLst>
                <a:gd name="adj1" fmla="val 50000"/>
                <a:gd name="adj2" fmla="val 50000"/>
              </a:avLst>
            </a:prstGeom>
            <a:solidFill>
              <a:srgbClr val="008A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578232" y="1618822"/>
              <a:ext cx="361595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cap="all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Производственных советов</a:t>
              </a:r>
              <a:endParaRPr lang="ru-RU" sz="16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6006662" y="2091881"/>
            <a:ext cx="5874788" cy="523220"/>
            <a:chOff x="6006662" y="1507106"/>
            <a:chExt cx="5874788" cy="523220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6350517" y="1507106"/>
              <a:ext cx="216037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800" b="1" cap="all" dirty="0" smtClean="0">
                  <a:solidFill>
                    <a:srgbClr val="008AC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433</a:t>
              </a:r>
              <a:endParaRPr lang="ru-RU" sz="2800" b="1" cap="all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Прямоугольник с двумя скругленными противолежащими углами 20"/>
            <p:cNvSpPr/>
            <p:nvPr/>
          </p:nvSpPr>
          <p:spPr>
            <a:xfrm>
              <a:off x="6006662" y="1557791"/>
              <a:ext cx="5874788" cy="436141"/>
            </a:xfrm>
            <a:prstGeom prst="round2DiagRect">
              <a:avLst>
                <a:gd name="adj1" fmla="val 50000"/>
                <a:gd name="adj2" fmla="val 50000"/>
              </a:avLst>
            </a:prstGeom>
            <a:noFill/>
            <a:ln w="31750">
              <a:solidFill>
                <a:srgbClr val="008AC1">
                  <a:alpha val="88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с двумя скругленными противолежащими углами 21"/>
            <p:cNvSpPr/>
            <p:nvPr/>
          </p:nvSpPr>
          <p:spPr>
            <a:xfrm>
              <a:off x="7421078" y="1549667"/>
              <a:ext cx="4460372" cy="444265"/>
            </a:xfrm>
            <a:prstGeom prst="round2DiagRect">
              <a:avLst>
                <a:gd name="adj1" fmla="val 50000"/>
                <a:gd name="adj2" fmla="val 50000"/>
              </a:avLst>
            </a:prstGeom>
            <a:solidFill>
              <a:srgbClr val="008A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7578232" y="1618822"/>
              <a:ext cx="361595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cap="all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технических </a:t>
              </a:r>
              <a:r>
                <a:rPr lang="ru-RU" sz="1600" cap="all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инспектора</a:t>
              </a:r>
              <a:endParaRPr lang="ru-RU" sz="16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298382" y="1390349"/>
            <a:ext cx="5355241" cy="5071945"/>
          </a:xfrm>
          <a:prstGeom prst="round2DiagRect">
            <a:avLst>
              <a:gd name="adj1" fmla="val 846"/>
              <a:gd name="adj2" fmla="val 12091"/>
            </a:avLst>
          </a:prstGeom>
          <a:noFill/>
          <a:ln w="38100">
            <a:solidFill>
              <a:srgbClr val="008A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105624" y="2611326"/>
            <a:ext cx="56756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cap="all" dirty="0" smtClean="0">
                <a:solidFill>
                  <a:srgbClr val="008A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80%</a:t>
            </a:r>
            <a:r>
              <a:rPr lang="kk-KZ" sz="2000" b="1" cap="all" dirty="0">
                <a:solidFill>
                  <a:srgbClr val="008A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1100" cap="all" dirty="0" smtClean="0">
                <a:solidFill>
                  <a:srgbClr val="008A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ИМЕЮТ ВЫСШЕЕ ОБРАЗОВАНИЕ И СТАЖ РАБОТЫ БОЛЕЕ 5 ЛЕТ</a:t>
            </a:r>
            <a:endParaRPr lang="ru-RU" sz="1100" cap="all" dirty="0">
              <a:solidFill>
                <a:srgbClr val="008A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105624" y="5814485"/>
            <a:ext cx="5724000" cy="1073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6105623" y="5575300"/>
            <a:ext cx="952402" cy="23859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7058025" y="4695825"/>
            <a:ext cx="950815" cy="111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8008841" y="5007430"/>
            <a:ext cx="952402" cy="80705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8961243" y="3915144"/>
            <a:ext cx="951400" cy="18987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9912643" y="4388705"/>
            <a:ext cx="952402" cy="142586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10865045" y="3357563"/>
            <a:ext cx="941875" cy="24564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6309311" y="5192736"/>
            <a:ext cx="4761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cap="all" dirty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ru-RU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224016" y="4294529"/>
            <a:ext cx="7084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b="1" cap="al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271</a:t>
            </a:r>
            <a:endParaRPr lang="ru-RU" sz="1100" cap="all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8246965" y="4642945"/>
            <a:ext cx="4761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b="1" cap="al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</a:t>
            </a:r>
            <a:endParaRPr lang="ru-RU" sz="1100" cap="all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9095255" y="3514441"/>
            <a:ext cx="7028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b="1" cap="al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330</a:t>
            </a:r>
            <a:endParaRPr lang="ru-RU" sz="1100" cap="all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0062964" y="4004487"/>
            <a:ext cx="7028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b="1" cap="al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109</a:t>
            </a:r>
            <a:endParaRPr lang="ru-RU" sz="1100" cap="all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1042875" y="2975100"/>
            <a:ext cx="7028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b="1" cap="al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443</a:t>
            </a:r>
            <a:endParaRPr lang="ru-RU" sz="1100" cap="all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772127" y="5883340"/>
            <a:ext cx="7096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ru-RU" sz="16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8668519" y="5966064"/>
            <a:ext cx="7096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lang="ru-RU" sz="16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0651567" y="5951142"/>
            <a:ext cx="7096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ru-RU" sz="16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8074318" y="5019011"/>
            <a:ext cx="8467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+ 395% 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9023339" y="3915486"/>
            <a:ext cx="8467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+ 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121% 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9991048" y="4386862"/>
            <a:ext cx="8467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+ 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145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% 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10936277" y="3380166"/>
            <a:ext cx="8467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+ 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134% 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 rot="16200000">
            <a:off x="7918841" y="5962617"/>
            <a:ext cx="144000" cy="3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 rot="16200000">
            <a:off x="6051623" y="5969768"/>
            <a:ext cx="144000" cy="3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 rot="16200000">
            <a:off x="9816046" y="5951731"/>
            <a:ext cx="144000" cy="3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 rot="16200000">
            <a:off x="11737238" y="5951731"/>
            <a:ext cx="144000" cy="3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6151392" y="6304619"/>
            <a:ext cx="401808" cy="21109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9331339" y="6316063"/>
            <a:ext cx="401808" cy="211098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534456" y="6276996"/>
            <a:ext cx="28635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cap="all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ПРОИЗВОДСТВЕННЫЕ СОВЕТЫ</a:t>
            </a:r>
            <a:endParaRPr lang="ru-RU" sz="1100" b="1" cap="all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9733147" y="6291500"/>
            <a:ext cx="28635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cap="all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Технические инспектора</a:t>
            </a:r>
            <a:endParaRPr lang="ru-RU" sz="1100" b="1" cap="all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3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344" y="136731"/>
            <a:ext cx="1089106" cy="101619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52476" y="367046"/>
            <a:ext cx="95640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>
                <a:solidFill>
                  <a:srgbClr val="008AC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СОЦИАЛЬНО-ЗНАЧИМЫЕ АКЦИИ</a:t>
            </a:r>
            <a:endParaRPr lang="ru-RU" sz="2400" b="1" dirty="0">
              <a:solidFill>
                <a:srgbClr val="008AC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7862" y="399394"/>
            <a:ext cx="84083" cy="406422"/>
          </a:xfrm>
          <a:prstGeom prst="rect">
            <a:avLst/>
          </a:prstGeom>
          <a:solidFill>
            <a:srgbClr val="008A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64007" y="1152926"/>
            <a:ext cx="1052085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«Лучшие инновационные идеи и практики в области охраны здоровья, труда и окружающей среды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направленного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повышение мотивации и материальной заинтересованности работников в обеспечении  безопасного производства работ, недопущения травматизма, снижения уровня негативного воздействия на окружающую среду. 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Отраслевой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смотр-конкурс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kk-KZ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Мұнай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kk-KZ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 өндірісінің </a:t>
            </a:r>
            <a:r>
              <a:rPr lang="kk-KZ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озаты-2018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победителями которого стали передовики производства акционерных обществ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Каражанбасмунай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Интергаз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Центральная Азия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«</a:t>
            </a:r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Казахойл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Актобе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компаний «</a:t>
            </a:r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Карачаганак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петролиум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Оперейтинг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б.в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.» и «</a:t>
            </a:r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Казгермунай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Активное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Спартакиаде АО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НК «</a:t>
            </a:r>
            <a:r>
              <a:rPr lang="ru-RU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КазМунайГаз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посвященной Дню работника нефтегазового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комплекса и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конкурсе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kk-KZ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Үздік маман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в республиканских и отраслевых мероприятиях, акциях, форумах и конференциях.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Республиканская акция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Заключите трудовой договор»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772" y="4890099"/>
            <a:ext cx="2562225" cy="1649695"/>
          </a:xfrm>
          <a:prstGeom prst="rect">
            <a:avLst/>
          </a:prstGeom>
          <a:ln>
            <a:noFill/>
          </a:ln>
        </p:spPr>
      </p:pic>
      <p:sp>
        <p:nvSpPr>
          <p:cNvPr id="23" name="Прямоугольник 22"/>
          <p:cNvSpPr/>
          <p:nvPr/>
        </p:nvSpPr>
        <p:spPr>
          <a:xfrm>
            <a:off x="664007" y="4668622"/>
            <a:ext cx="10613989" cy="45719"/>
          </a:xfrm>
          <a:prstGeom prst="rect">
            <a:avLst/>
          </a:prstGeom>
          <a:solidFill>
            <a:srgbClr val="008A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42894" y="4882374"/>
            <a:ext cx="2612362" cy="16574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2395" y="4882373"/>
            <a:ext cx="2501281" cy="16574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388" y="4882373"/>
            <a:ext cx="2474252" cy="164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29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5676"/>
    </mc:Choice>
    <mc:Fallback xmlns="">
      <p:transition advTm="25676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11545</TotalTime>
  <Words>738</Words>
  <Application>Microsoft Office PowerPoint</Application>
  <PresentationFormat>Широкоэкранный</PresentationFormat>
  <Paragraphs>154</Paragraphs>
  <Slides>12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Segoe UI Black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Сайран Купбаев</dc:creator>
  <cp:lastModifiedBy>Hewlett-Packard Company</cp:lastModifiedBy>
  <cp:revision>1796</cp:revision>
  <cp:lastPrinted>2016-04-26T20:37:38Z</cp:lastPrinted>
  <dcterms:created xsi:type="dcterms:W3CDTF">2015-03-04T09:39:35Z</dcterms:created>
  <dcterms:modified xsi:type="dcterms:W3CDTF">2019-06-11T04:19:37Z</dcterms:modified>
</cp:coreProperties>
</file>